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13"/>
  </p:notesMasterIdLst>
  <p:sldIdLst>
    <p:sldId id="432" r:id="rId5"/>
    <p:sldId id="426" r:id="rId6"/>
    <p:sldId id="424" r:id="rId7"/>
    <p:sldId id="425" r:id="rId8"/>
    <p:sldId id="434" r:id="rId9"/>
    <p:sldId id="433" r:id="rId10"/>
    <p:sldId id="435" r:id="rId11"/>
    <p:sldId id="402"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Equip" panose="02000503030000020004" pitchFamily="2" charset="77"/>
      <p:regular r:id="rId18"/>
      <p:bold r:id="rId19"/>
      <p:italic r:id="rId20"/>
      <p:boldItalic r:id="rId21"/>
    </p:embeddedFont>
    <p:embeddedFont>
      <p:font typeface="Equip Extended" panose="02000503030000020004" pitchFamily="2" charset="77"/>
      <p:regular r:id="rId22"/>
      <p:bold r:id="rId23"/>
      <p:italic r:id="rId24"/>
      <p:boldItalic r:id="rId25"/>
    </p:embeddedFont>
    <p:embeddedFont>
      <p:font typeface="Equip Extended ExtraBold" panose="02000503000000020004" pitchFamily="2" charset="77"/>
      <p:bold r:id="rId26"/>
      <p:italic r:id="rId27"/>
      <p:boldItalic r:id="rId28"/>
    </p:embeddedFont>
    <p:embeddedFont>
      <p:font typeface="Equip Extended Light" panose="02000503000000020004" pitchFamily="2" charset="77"/>
      <p:regular r:id="rId29"/>
      <p:italic r:id="rId30"/>
    </p:embeddedFont>
    <p:embeddedFont>
      <p:font typeface="Equip Extended Medium" panose="02000603000000020004" pitchFamily="2" charset="77"/>
      <p:regular r:id="rId31"/>
      <p:italic r:id="rId32"/>
    </p:embeddedFont>
    <p:embeddedFont>
      <p:font typeface="Equip Extended Thin" panose="02000503030000020004" pitchFamily="2" charset="77"/>
      <p:regular r:id="rId33"/>
      <p:italic r:id="rId34"/>
    </p:embeddedFont>
    <p:embeddedFont>
      <p:font typeface="Equip Light" panose="02000503000000020004" pitchFamily="2" charset="77"/>
      <p:regular r:id="rId35"/>
      <p:italic r:id="rId36"/>
    </p:embeddedFont>
    <p:embeddedFont>
      <p:font typeface="Equip Medium" panose="02000603000000020004" pitchFamily="2" charset="77"/>
      <p:regular r:id="rId37"/>
      <p:italic r:id="rId38"/>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BA9"/>
    <a:srgbClr val="8594A7"/>
    <a:srgbClr val="EFF1F4"/>
    <a:srgbClr val="060320"/>
    <a:srgbClr val="131A4E"/>
    <a:srgbClr val="09294D"/>
    <a:srgbClr val="2E008B"/>
    <a:srgbClr val="8893A5"/>
    <a:srgbClr val="C4C9D2"/>
    <a:srgbClr val="869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91" autoAdjust="0"/>
    <p:restoredTop sz="96327"/>
  </p:normalViewPr>
  <p:slideViewPr>
    <p:cSldViewPr snapToGrid="0" snapToObjects="1">
      <p:cViewPr varScale="1">
        <p:scale>
          <a:sx n="137" d="100"/>
          <a:sy n="137" d="100"/>
        </p:scale>
        <p:origin x="224" y="53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presProps" Target="presProps.xml"/><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6.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1/6/21</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Tree>
    <p:extLst>
      <p:ext uri="{BB962C8B-B14F-4D97-AF65-F5344CB8AC3E}">
        <p14:creationId xmlns:p14="http://schemas.microsoft.com/office/powerpoint/2010/main" val="1106818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Tree>
    <p:extLst>
      <p:ext uri="{BB962C8B-B14F-4D97-AF65-F5344CB8AC3E}">
        <p14:creationId xmlns:p14="http://schemas.microsoft.com/office/powerpoint/2010/main" val="39977626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GB"/>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GB"/>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GB"/>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GB"/>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GB"/>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GB"/>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GB"/>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rgbClr val="00DBA9"/>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2187708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0" y="1598400"/>
            <a:ext cx="47268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4" y="1598400"/>
            <a:ext cx="47268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0" y="3484800"/>
            <a:ext cx="47268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4" y="3484800"/>
            <a:ext cx="4726800" cy="36000"/>
          </a:xfrm>
          <a:solidFill>
            <a:srgbClr val="00DBA9"/>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6554685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0169647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2189439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FC80696-FAF8-7A43-A227-9407CAA5A0D1}" type="datetimeFigureOut">
              <a:rPr lang="en-PT" smtClean="0"/>
              <a:pPr/>
              <a:t>1/6/21</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1" r:id="rId17"/>
    <p:sldLayoutId id="2147483696" r:id="rId18"/>
    <p:sldLayoutId id="2147483733" r:id="rId19"/>
    <p:sldLayoutId id="2147483701" r:id="rId20"/>
    <p:sldLayoutId id="2147483702" r:id="rId21"/>
    <p:sldLayoutId id="2147483703" r:id="rId22"/>
    <p:sldLayoutId id="2147483711" r:id="rId23"/>
    <p:sldLayoutId id="2147483712" r:id="rId24"/>
    <p:sldLayoutId id="2147483707" r:id="rId25"/>
    <p:sldLayoutId id="2147483708" r:id="rId26"/>
    <p:sldLayoutId id="2147483705" r:id="rId27"/>
    <p:sldLayoutId id="2147483706" r:id="rId28"/>
    <p:sldLayoutId id="2147483709" r:id="rId29"/>
    <p:sldLayoutId id="2147483710" r:id="rId30"/>
    <p:sldLayoutId id="2147483685" r:id="rId31"/>
    <p:sldLayoutId id="2147483719" r:id="rId32"/>
    <p:sldLayoutId id="2147483681" r:id="rId33"/>
    <p:sldLayoutId id="2147483740" r:id="rId34"/>
    <p:sldLayoutId id="2147483678" r:id="rId35"/>
    <p:sldLayoutId id="2147483720" r:id="rId36"/>
    <p:sldLayoutId id="2147483679" r:id="rId37"/>
    <p:sldLayoutId id="2147483680" r:id="rId38"/>
    <p:sldLayoutId id="2147483715" r:id="rId39"/>
    <p:sldLayoutId id="2147483716" r:id="rId40"/>
    <p:sldLayoutId id="2147483717" r:id="rId41"/>
    <p:sldLayoutId id="2147483722" r:id="rId42"/>
    <p:sldLayoutId id="2147483723" r:id="rId43"/>
    <p:sldLayoutId id="2147483727" r:id="rId44"/>
    <p:sldLayoutId id="2147483724" r:id="rId45"/>
    <p:sldLayoutId id="2147483736" r:id="rId46"/>
    <p:sldLayoutId id="2147483725" r:id="rId47"/>
    <p:sldLayoutId id="2147483726" r:id="rId48"/>
    <p:sldLayoutId id="2147483737" r:id="rId49"/>
    <p:sldLayoutId id="2147483721" r:id="rId50"/>
    <p:sldLayoutId id="2147483686" r:id="rId51"/>
    <p:sldLayoutId id="2147483687" r:id="rId52"/>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2.xml"/><Relationship Id="rId4" Type="http://schemas.openxmlformats.org/officeDocument/2006/relationships/hyperlink" Target="https://github.com/innovation-stack/tsc-freshers-6th-Jan-202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9B7F3-C7CE-DD42-9D88-3CE35DF108EF}"/>
              </a:ext>
            </a:extLst>
          </p:cNvPr>
          <p:cNvSpPr>
            <a:spLocks noGrp="1"/>
          </p:cNvSpPr>
          <p:nvPr>
            <p:ph type="title"/>
          </p:nvPr>
        </p:nvSpPr>
        <p:spPr/>
        <p:txBody>
          <a:bodyPr/>
          <a:lstStyle/>
          <a:p>
            <a:r>
              <a:rPr lang="en-US" dirty="0"/>
              <a:t>TypeScript Fundamentals</a:t>
            </a:r>
          </a:p>
        </p:txBody>
      </p:sp>
      <p:sp>
        <p:nvSpPr>
          <p:cNvPr id="4" name="Text Placeholder 3">
            <a:extLst>
              <a:ext uri="{FF2B5EF4-FFF2-40B4-BE49-F238E27FC236}">
                <a16:creationId xmlns:a16="http://schemas.microsoft.com/office/drawing/2014/main" id="{E8D90CAA-719F-0B41-9CDC-1B66F22D8DFF}"/>
              </a:ext>
            </a:extLst>
          </p:cNvPr>
          <p:cNvSpPr>
            <a:spLocks noGrp="1"/>
          </p:cNvSpPr>
          <p:nvPr>
            <p:ph type="body" sz="quarter" idx="31"/>
          </p:nvPr>
        </p:nvSpPr>
        <p:spPr/>
        <p:txBody>
          <a:bodyPr/>
          <a:lstStyle/>
          <a:p>
            <a:r>
              <a:rPr lang="en-US" dirty="0"/>
              <a:t>Anup Vasudeva</a:t>
            </a:r>
          </a:p>
        </p:txBody>
      </p:sp>
      <p:pic>
        <p:nvPicPr>
          <p:cNvPr id="8" name="Picture Placeholder 7">
            <a:extLst>
              <a:ext uri="{FF2B5EF4-FFF2-40B4-BE49-F238E27FC236}">
                <a16:creationId xmlns:a16="http://schemas.microsoft.com/office/drawing/2014/main" id="{287C3A71-F4B3-5243-92F2-C205F71DBAD9}"/>
              </a:ext>
            </a:extLst>
          </p:cNvPr>
          <p:cNvPicPr>
            <a:picLocks noGrp="1" noChangeAspect="1"/>
          </p:cNvPicPr>
          <p:nvPr>
            <p:ph type="pic" sz="quarter" idx="33"/>
          </p:nvPr>
        </p:nvPicPr>
        <p:blipFill>
          <a:blip r:embed="rId2">
            <a:extLst>
              <a:ext uri="{96DAC541-7B7A-43D3-8B79-37D633B846F1}">
                <asvg:svgBlip xmlns:asvg="http://schemas.microsoft.com/office/drawing/2016/SVG/main" r:embed="rId3"/>
              </a:ext>
            </a:extLst>
          </a:blip>
          <a:srcRect l="28" r="28"/>
          <a:stretch>
            <a:fillRect/>
          </a:stretch>
        </p:blipFill>
        <p:spPr>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3934531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E8A3-6A38-4C4A-9EEF-14AC7345EB5E}"/>
              </a:ext>
            </a:extLst>
          </p:cNvPr>
          <p:cNvSpPr>
            <a:spLocks noGrp="1"/>
          </p:cNvSpPr>
          <p:nvPr>
            <p:ph type="body" sz="quarter" idx="31"/>
          </p:nvPr>
        </p:nvSpPr>
        <p:spPr>
          <a:xfrm>
            <a:off x="733726" y="1704657"/>
            <a:ext cx="3400952" cy="2396416"/>
          </a:xfrm>
        </p:spPr>
        <p:txBody>
          <a:bodyPr/>
          <a:lstStyle/>
          <a:p>
            <a:r>
              <a:rPr lang="en-US" sz="1400" dirty="0"/>
              <a:t>Setup</a:t>
            </a:r>
          </a:p>
          <a:p>
            <a:r>
              <a:rPr lang="en-US" sz="1400" dirty="0"/>
              <a:t>TypeScript:  What and Why</a:t>
            </a:r>
          </a:p>
          <a:p>
            <a:r>
              <a:rPr lang="en-US" sz="1400" dirty="0"/>
              <a:t>Primitive and object types</a:t>
            </a:r>
          </a:p>
          <a:p>
            <a:r>
              <a:rPr lang="en-US" sz="1400" dirty="0"/>
              <a:t>Type Annotations vs Type Inference</a:t>
            </a:r>
          </a:p>
          <a:p>
            <a:r>
              <a:rPr lang="en-US" sz="1400" dirty="0"/>
              <a:t>“any” and “unknown” types</a:t>
            </a:r>
          </a:p>
          <a:p>
            <a:r>
              <a:rPr lang="en-US" sz="1400" dirty="0"/>
              <a:t>Interface</a:t>
            </a:r>
          </a:p>
          <a:p>
            <a:endParaRPr lang="en-US" sz="1400" dirty="0"/>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Agenda</a:t>
            </a:r>
            <a:endParaRPr lang="en-PT"/>
          </a:p>
        </p:txBody>
      </p:sp>
      <p:sp>
        <p:nvSpPr>
          <p:cNvPr id="5" name="Text Placeholder 1">
            <a:extLst>
              <a:ext uri="{FF2B5EF4-FFF2-40B4-BE49-F238E27FC236}">
                <a16:creationId xmlns:a16="http://schemas.microsoft.com/office/drawing/2014/main" id="{9B495761-C104-424C-8140-0D9F979C0832}"/>
              </a:ext>
            </a:extLst>
          </p:cNvPr>
          <p:cNvSpPr txBox="1">
            <a:spLocks/>
          </p:cNvSpPr>
          <p:nvPr/>
        </p:nvSpPr>
        <p:spPr>
          <a:xfrm>
            <a:off x="4945708" y="1702442"/>
            <a:ext cx="3828177" cy="1709049"/>
          </a:xfrm>
          <a:prstGeom prst="rect">
            <a:avLst/>
          </a:prstGeom>
        </p:spPr>
        <p:txBody>
          <a:bodyPr vert="horz" wrap="square" lIns="91440" tIns="72000" rIns="91440" bIns="45720" numCol="1" spcCol="720000" rtlCol="0" anchor="t">
            <a:spAutoFit/>
          </a:bodyPr>
          <a:lstStyle>
            <a:lvl1pPr marL="171450" indent="-171450" algn="l" defTabSz="914400" rtl="0" eaLnBrk="1" latinLnBrk="0" hangingPunct="1">
              <a:lnSpc>
                <a:spcPct val="100000"/>
              </a:lnSpc>
              <a:spcBef>
                <a:spcPts val="1000"/>
              </a:spcBef>
              <a:buClr>
                <a:schemeClr val="accent1"/>
              </a:buClr>
              <a:buFont typeface="Arial" panose="020B0604020202020204" pitchFamily="34" charset="0"/>
              <a:buChar char="•"/>
              <a:defRPr sz="1200" b="0" i="0" kern="1200">
                <a:solidFill>
                  <a:schemeClr val="tx1"/>
                </a:solidFill>
                <a:latin typeface="Equip Light" panose="020005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Type alias with union, intersection types</a:t>
            </a:r>
          </a:p>
          <a:p>
            <a:r>
              <a:rPr lang="en-US" sz="1400" dirty="0"/>
              <a:t>Class</a:t>
            </a:r>
          </a:p>
          <a:p>
            <a:r>
              <a:rPr lang="en-US" sz="1400" dirty="0"/>
              <a:t>Modules</a:t>
            </a:r>
          </a:p>
          <a:p>
            <a:r>
              <a:rPr lang="en-US" sz="1400" dirty="0"/>
              <a:t>Enums</a:t>
            </a:r>
          </a:p>
          <a:p>
            <a:r>
              <a:rPr lang="en-US" sz="1400" dirty="0"/>
              <a:t>Generics</a:t>
            </a:r>
          </a:p>
        </p:txBody>
      </p:sp>
      <p:sp>
        <p:nvSpPr>
          <p:cNvPr id="8" name="TextBox 7">
            <a:extLst>
              <a:ext uri="{FF2B5EF4-FFF2-40B4-BE49-F238E27FC236}">
                <a16:creationId xmlns:a16="http://schemas.microsoft.com/office/drawing/2014/main" id="{2D96FBEB-A5BF-D940-861C-5A9269FB13F9}"/>
              </a:ext>
            </a:extLst>
          </p:cNvPr>
          <p:cNvSpPr txBox="1"/>
          <p:nvPr/>
        </p:nvSpPr>
        <p:spPr>
          <a:xfrm>
            <a:off x="698615" y="1333110"/>
            <a:ext cx="1341783" cy="369332"/>
          </a:xfrm>
          <a:prstGeom prst="rect">
            <a:avLst/>
          </a:prstGeom>
          <a:noFill/>
        </p:spPr>
        <p:txBody>
          <a:bodyPr wrap="square" rtlCol="0">
            <a:spAutoFit/>
          </a:bodyPr>
          <a:lstStyle/>
          <a:p>
            <a:r>
              <a:rPr lang="en-US" u="sng" dirty="0"/>
              <a:t>Session 1</a:t>
            </a:r>
          </a:p>
        </p:txBody>
      </p:sp>
      <p:sp>
        <p:nvSpPr>
          <p:cNvPr id="9" name="TextBox 8">
            <a:extLst>
              <a:ext uri="{FF2B5EF4-FFF2-40B4-BE49-F238E27FC236}">
                <a16:creationId xmlns:a16="http://schemas.microsoft.com/office/drawing/2014/main" id="{7491C3CC-E8C4-BF46-9377-2D71C3398DCD}"/>
              </a:ext>
            </a:extLst>
          </p:cNvPr>
          <p:cNvSpPr txBox="1"/>
          <p:nvPr/>
        </p:nvSpPr>
        <p:spPr>
          <a:xfrm>
            <a:off x="4945709" y="1333110"/>
            <a:ext cx="1341783" cy="369332"/>
          </a:xfrm>
          <a:prstGeom prst="rect">
            <a:avLst/>
          </a:prstGeom>
          <a:noFill/>
        </p:spPr>
        <p:txBody>
          <a:bodyPr wrap="square" rtlCol="0">
            <a:spAutoFit/>
          </a:bodyPr>
          <a:lstStyle/>
          <a:p>
            <a:r>
              <a:rPr lang="en-US" u="sng" dirty="0"/>
              <a:t>Session 2</a:t>
            </a:r>
          </a:p>
        </p:txBody>
      </p:sp>
    </p:spTree>
    <p:extLst>
      <p:ext uri="{BB962C8B-B14F-4D97-AF65-F5344CB8AC3E}">
        <p14:creationId xmlns:p14="http://schemas.microsoft.com/office/powerpoint/2010/main" val="2010987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Setup</a:t>
            </a:r>
            <a:endParaRPr lang="en-PT"/>
          </a:p>
        </p:txBody>
      </p:sp>
      <p:pic>
        <p:nvPicPr>
          <p:cNvPr id="4" name="Picture 3" descr="Text&#10;&#10;Description automatically generated with medium confidence">
            <a:extLst>
              <a:ext uri="{FF2B5EF4-FFF2-40B4-BE49-F238E27FC236}">
                <a16:creationId xmlns:a16="http://schemas.microsoft.com/office/drawing/2014/main" id="{89FE142E-3290-8845-A6BC-CD6D7FB83BE0}"/>
              </a:ext>
            </a:extLst>
          </p:cNvPr>
          <p:cNvPicPr>
            <a:picLocks noChangeAspect="1"/>
          </p:cNvPicPr>
          <p:nvPr/>
        </p:nvPicPr>
        <p:blipFill>
          <a:blip r:embed="rId2"/>
          <a:stretch>
            <a:fillRect/>
          </a:stretch>
        </p:blipFill>
        <p:spPr>
          <a:xfrm>
            <a:off x="3317442" y="2689104"/>
            <a:ext cx="2907180" cy="937800"/>
          </a:xfrm>
          <a:prstGeom prst="rect">
            <a:avLst/>
          </a:prstGeom>
        </p:spPr>
      </p:pic>
      <p:pic>
        <p:nvPicPr>
          <p:cNvPr id="8" name="Picture 7" descr="Text&#10;&#10;Description automatically generated">
            <a:extLst>
              <a:ext uri="{FF2B5EF4-FFF2-40B4-BE49-F238E27FC236}">
                <a16:creationId xmlns:a16="http://schemas.microsoft.com/office/drawing/2014/main" id="{F49164F3-BFAE-AD42-993D-D98CAEB32BCD}"/>
              </a:ext>
            </a:extLst>
          </p:cNvPr>
          <p:cNvPicPr>
            <a:picLocks noChangeAspect="1"/>
          </p:cNvPicPr>
          <p:nvPr/>
        </p:nvPicPr>
        <p:blipFill>
          <a:blip r:embed="rId3"/>
          <a:stretch>
            <a:fillRect/>
          </a:stretch>
        </p:blipFill>
        <p:spPr>
          <a:xfrm>
            <a:off x="3317442" y="1131477"/>
            <a:ext cx="2778558" cy="1090649"/>
          </a:xfrm>
          <a:prstGeom prst="rect">
            <a:avLst/>
          </a:prstGeom>
        </p:spPr>
      </p:pic>
      <p:sp>
        <p:nvSpPr>
          <p:cNvPr id="9" name="Oval 8">
            <a:extLst>
              <a:ext uri="{FF2B5EF4-FFF2-40B4-BE49-F238E27FC236}">
                <a16:creationId xmlns:a16="http://schemas.microsoft.com/office/drawing/2014/main" id="{B51E96F8-5438-2B43-926E-D39F65905018}"/>
              </a:ext>
            </a:extLst>
          </p:cNvPr>
          <p:cNvSpPr/>
          <p:nvPr/>
        </p:nvSpPr>
        <p:spPr>
          <a:xfrm>
            <a:off x="2830285" y="723512"/>
            <a:ext cx="693985" cy="653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64E9169-0A8E-2540-99F8-A8A1AC0B7DF0}"/>
              </a:ext>
            </a:extLst>
          </p:cNvPr>
          <p:cNvSpPr/>
          <p:nvPr/>
        </p:nvSpPr>
        <p:spPr>
          <a:xfrm>
            <a:off x="2830285" y="2269950"/>
            <a:ext cx="693985" cy="653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DCABB8C-7EFB-D04A-B792-AA93E588491D}"/>
              </a:ext>
            </a:extLst>
          </p:cNvPr>
          <p:cNvSpPr txBox="1"/>
          <p:nvPr/>
        </p:nvSpPr>
        <p:spPr>
          <a:xfrm>
            <a:off x="2984072" y="2372655"/>
            <a:ext cx="424543" cy="461665"/>
          </a:xfrm>
          <a:prstGeom prst="rect">
            <a:avLst/>
          </a:prstGeom>
          <a:noFill/>
        </p:spPr>
        <p:txBody>
          <a:bodyPr wrap="square" rtlCol="0">
            <a:spAutoFit/>
          </a:bodyPr>
          <a:lstStyle/>
          <a:p>
            <a:r>
              <a:rPr lang="en-US" sz="2400" dirty="0"/>
              <a:t>2</a:t>
            </a:r>
          </a:p>
        </p:txBody>
      </p:sp>
      <p:sp>
        <p:nvSpPr>
          <p:cNvPr id="13" name="TextBox 12">
            <a:extLst>
              <a:ext uri="{FF2B5EF4-FFF2-40B4-BE49-F238E27FC236}">
                <a16:creationId xmlns:a16="http://schemas.microsoft.com/office/drawing/2014/main" id="{335D3B54-7374-D546-AA87-2C9C2E8C9A9F}"/>
              </a:ext>
            </a:extLst>
          </p:cNvPr>
          <p:cNvSpPr txBox="1"/>
          <p:nvPr/>
        </p:nvSpPr>
        <p:spPr>
          <a:xfrm>
            <a:off x="2984071" y="840979"/>
            <a:ext cx="424543" cy="461665"/>
          </a:xfrm>
          <a:prstGeom prst="rect">
            <a:avLst/>
          </a:prstGeom>
          <a:noFill/>
        </p:spPr>
        <p:txBody>
          <a:bodyPr wrap="square" rtlCol="0">
            <a:spAutoFit/>
          </a:bodyPr>
          <a:lstStyle/>
          <a:p>
            <a:r>
              <a:rPr lang="en-US" sz="2400" dirty="0"/>
              <a:t>1</a:t>
            </a:r>
          </a:p>
        </p:txBody>
      </p:sp>
      <p:sp>
        <p:nvSpPr>
          <p:cNvPr id="2" name="Rectangle 1">
            <a:extLst>
              <a:ext uri="{FF2B5EF4-FFF2-40B4-BE49-F238E27FC236}">
                <a16:creationId xmlns:a16="http://schemas.microsoft.com/office/drawing/2014/main" id="{5F275AC1-5D0C-5F4B-B666-80CDF838CEB1}"/>
              </a:ext>
            </a:extLst>
          </p:cNvPr>
          <p:cNvSpPr/>
          <p:nvPr/>
        </p:nvSpPr>
        <p:spPr>
          <a:xfrm>
            <a:off x="3389753" y="4387791"/>
            <a:ext cx="7064233" cy="369332"/>
          </a:xfrm>
          <a:prstGeom prst="rect">
            <a:avLst/>
          </a:prstGeom>
        </p:spPr>
        <p:txBody>
          <a:bodyPr wrap="square">
            <a:spAutoFit/>
          </a:bodyPr>
          <a:lstStyle/>
          <a:p>
            <a:r>
              <a:rPr lang="en-US" dirty="0">
                <a:hlinkClick r:id="rId4"/>
              </a:rPr>
              <a:t>https://</a:t>
            </a:r>
            <a:r>
              <a:rPr lang="en-US" dirty="0" err="1">
                <a:hlinkClick r:id="rId4"/>
              </a:rPr>
              <a:t>github.com</a:t>
            </a:r>
            <a:r>
              <a:rPr lang="en-US" dirty="0">
                <a:hlinkClick r:id="rId4"/>
              </a:rPr>
              <a:t>/innovation-stack/tsc-freshers-6th-Jan-2021</a:t>
            </a:r>
            <a:endParaRPr lang="en-US" dirty="0"/>
          </a:p>
        </p:txBody>
      </p:sp>
      <p:sp>
        <p:nvSpPr>
          <p:cNvPr id="3" name="Rounded Rectangle 2">
            <a:extLst>
              <a:ext uri="{FF2B5EF4-FFF2-40B4-BE49-F238E27FC236}">
                <a16:creationId xmlns:a16="http://schemas.microsoft.com/office/drawing/2014/main" id="{2424AE5B-0803-5445-AC8C-C4068263BFEA}"/>
              </a:ext>
            </a:extLst>
          </p:cNvPr>
          <p:cNvSpPr/>
          <p:nvPr/>
        </p:nvSpPr>
        <p:spPr>
          <a:xfrm>
            <a:off x="3317442" y="4172347"/>
            <a:ext cx="6962362" cy="7635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5213530-679E-F741-BE2B-46A6657FB995}"/>
              </a:ext>
            </a:extLst>
          </p:cNvPr>
          <p:cNvSpPr/>
          <p:nvPr/>
        </p:nvSpPr>
        <p:spPr>
          <a:xfrm>
            <a:off x="2830285" y="3739418"/>
            <a:ext cx="693985" cy="653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0A79595-864E-DE44-BE6F-FFD12B4CA1A7}"/>
              </a:ext>
            </a:extLst>
          </p:cNvPr>
          <p:cNvSpPr txBox="1"/>
          <p:nvPr/>
        </p:nvSpPr>
        <p:spPr>
          <a:xfrm>
            <a:off x="2984072" y="3842123"/>
            <a:ext cx="424543" cy="461665"/>
          </a:xfrm>
          <a:prstGeom prst="rect">
            <a:avLst/>
          </a:prstGeom>
          <a:noFill/>
        </p:spPr>
        <p:txBody>
          <a:bodyPr wrap="square" rtlCol="0">
            <a:spAutoFit/>
          </a:bodyPr>
          <a:lstStyle/>
          <a:p>
            <a:r>
              <a:rPr lang="en-US" sz="2400" dirty="0"/>
              <a:t>3</a:t>
            </a:r>
          </a:p>
        </p:txBody>
      </p:sp>
    </p:spTree>
    <p:extLst>
      <p:ext uri="{BB962C8B-B14F-4D97-AF65-F5344CB8AC3E}">
        <p14:creationId xmlns:p14="http://schemas.microsoft.com/office/powerpoint/2010/main" val="959618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E8A3-6A38-4C4A-9EEF-14AC7345EB5E}"/>
              </a:ext>
            </a:extLst>
          </p:cNvPr>
          <p:cNvSpPr>
            <a:spLocks noGrp="1"/>
          </p:cNvSpPr>
          <p:nvPr>
            <p:ph type="body" sz="quarter" idx="31"/>
          </p:nvPr>
        </p:nvSpPr>
        <p:spPr>
          <a:xfrm>
            <a:off x="733726" y="1191602"/>
            <a:ext cx="10759659" cy="4387731"/>
          </a:xfrm>
        </p:spPr>
        <p:txBody>
          <a:bodyPr/>
          <a:lstStyle/>
          <a:p>
            <a:r>
              <a:rPr lang="en-US" sz="1400" dirty="0"/>
              <a:t>An </a:t>
            </a:r>
            <a:r>
              <a:rPr lang="en-US" sz="1400" u="sng" dirty="0"/>
              <a:t>optionally-typed</a:t>
            </a:r>
            <a:r>
              <a:rPr lang="en-US" sz="1400" dirty="0"/>
              <a:t> superset of JavaScript</a:t>
            </a:r>
          </a:p>
          <a:p>
            <a:r>
              <a:rPr lang="en-US" sz="1400" dirty="0"/>
              <a:t>Free, Open-sourced, maintained by Microsoft</a:t>
            </a:r>
          </a:p>
          <a:p>
            <a:r>
              <a:rPr lang="en-US" sz="1400" dirty="0"/>
              <a:t>Compiles to JavaScript (</a:t>
            </a:r>
            <a:r>
              <a:rPr lang="en-US" sz="1400" dirty="0" err="1"/>
              <a:t>transpiles</a:t>
            </a:r>
            <a:r>
              <a:rPr lang="en-US" sz="1400" dirty="0"/>
              <a:t>) with no special runtime</a:t>
            </a:r>
          </a:p>
          <a:p>
            <a:r>
              <a:rPr lang="en-US" sz="1400" dirty="0"/>
              <a:t>Supports new ECMAScript features</a:t>
            </a:r>
          </a:p>
          <a:p>
            <a:r>
              <a:rPr lang="en-US" sz="1400" dirty="0"/>
              <a:t>Targets both Node and browser environment</a:t>
            </a:r>
          </a:p>
          <a:p>
            <a:r>
              <a:rPr lang="en-US" sz="1400" dirty="0"/>
              <a:t>Three pillars:</a:t>
            </a:r>
          </a:p>
          <a:p>
            <a:pPr lvl="1"/>
            <a:r>
              <a:rPr lang="en-US" sz="1200" dirty="0">
                <a:solidFill>
                  <a:schemeClr val="tx1"/>
                </a:solidFill>
                <a:latin typeface="Equip Light" panose="02000503000000020004" pitchFamily="2" charset="77"/>
              </a:rPr>
              <a:t>Language</a:t>
            </a:r>
          </a:p>
          <a:p>
            <a:pPr lvl="1"/>
            <a:r>
              <a:rPr lang="en-US" sz="1200" dirty="0">
                <a:solidFill>
                  <a:schemeClr val="tx1"/>
                </a:solidFill>
                <a:latin typeface="Equip Light" panose="02000503000000020004" pitchFamily="2" charset="77"/>
              </a:rPr>
              <a:t>Language Services</a:t>
            </a:r>
          </a:p>
          <a:p>
            <a:pPr lvl="1"/>
            <a:r>
              <a:rPr lang="en-US" sz="1200" dirty="0">
                <a:solidFill>
                  <a:schemeClr val="tx1"/>
                </a:solidFill>
                <a:latin typeface="Equip Light" panose="02000503000000020004" pitchFamily="2" charset="77"/>
              </a:rPr>
              <a:t>Compiler (</a:t>
            </a:r>
            <a:r>
              <a:rPr lang="en-US" sz="1200" dirty="0" err="1">
                <a:solidFill>
                  <a:schemeClr val="tx1"/>
                </a:solidFill>
                <a:latin typeface="Equip Light" panose="02000503000000020004" pitchFamily="2" charset="77"/>
              </a:rPr>
              <a:t>tsc</a:t>
            </a:r>
            <a:r>
              <a:rPr lang="en-US" sz="1200" dirty="0">
                <a:solidFill>
                  <a:schemeClr val="tx1"/>
                </a:solidFill>
                <a:latin typeface="Equip Light" panose="02000503000000020004" pitchFamily="2" charset="77"/>
              </a:rPr>
              <a:t>)</a:t>
            </a:r>
          </a:p>
          <a:p>
            <a:endParaRPr lang="en-US" sz="1400" dirty="0"/>
          </a:p>
          <a:p>
            <a:pPr lvl="1"/>
            <a:endParaRPr lang="en-US" sz="1200" dirty="0"/>
          </a:p>
          <a:p>
            <a:pPr lvl="1"/>
            <a:endParaRPr lang="en-US" sz="2000" dirty="0"/>
          </a:p>
          <a:p>
            <a:endParaRPr lang="en-US" sz="1400" dirty="0"/>
          </a:p>
          <a:p>
            <a:endParaRPr lang="en-US" sz="1400" dirty="0"/>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What is TypeScript</a:t>
            </a:r>
            <a:endParaRPr lang="en-PT"/>
          </a:p>
        </p:txBody>
      </p:sp>
    </p:spTree>
    <p:extLst>
      <p:ext uri="{BB962C8B-B14F-4D97-AF65-F5344CB8AC3E}">
        <p14:creationId xmlns:p14="http://schemas.microsoft.com/office/powerpoint/2010/main" val="1463394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E8A3-6A38-4C4A-9EEF-14AC7345EB5E}"/>
              </a:ext>
            </a:extLst>
          </p:cNvPr>
          <p:cNvSpPr>
            <a:spLocks noGrp="1"/>
          </p:cNvSpPr>
          <p:nvPr>
            <p:ph type="body" sz="quarter" idx="31"/>
          </p:nvPr>
        </p:nvSpPr>
        <p:spPr>
          <a:xfrm>
            <a:off x="733726" y="1191602"/>
            <a:ext cx="10759659" cy="3597258"/>
          </a:xfrm>
        </p:spPr>
        <p:txBody>
          <a:bodyPr/>
          <a:lstStyle/>
          <a:p>
            <a:r>
              <a:rPr lang="en-US" sz="1400" dirty="0"/>
              <a:t>Improved code quality</a:t>
            </a:r>
          </a:p>
          <a:p>
            <a:r>
              <a:rPr lang="en-US" sz="1400" dirty="0"/>
              <a:t>Type inference</a:t>
            </a:r>
          </a:p>
          <a:p>
            <a:r>
              <a:rPr lang="en-US" sz="1400" dirty="0"/>
              <a:t>Incremental adoption</a:t>
            </a:r>
          </a:p>
          <a:p>
            <a:r>
              <a:rPr lang="en-US" sz="1400" dirty="0"/>
              <a:t>Latest and greatest ECMAScript features</a:t>
            </a:r>
          </a:p>
          <a:p>
            <a:r>
              <a:rPr lang="en-US" sz="1400" dirty="0"/>
              <a:t>Easier refactoring and debugging</a:t>
            </a:r>
          </a:p>
          <a:p>
            <a:r>
              <a:rPr lang="en-US" sz="1400" dirty="0"/>
              <a:t>Eliminates several class of bugs:</a:t>
            </a:r>
          </a:p>
          <a:p>
            <a:pPr lvl="1"/>
            <a:r>
              <a:rPr lang="en-US" sz="1200" dirty="0">
                <a:solidFill>
                  <a:schemeClr val="tx1"/>
                </a:solidFill>
                <a:latin typeface="Equip Light" panose="02000503000000020004" pitchFamily="2" charset="77"/>
              </a:rPr>
              <a:t>Cannot read property name of undefined</a:t>
            </a:r>
          </a:p>
          <a:p>
            <a:pPr lvl="1"/>
            <a:r>
              <a:rPr lang="en-US" sz="1200" dirty="0">
                <a:solidFill>
                  <a:schemeClr val="tx1"/>
                </a:solidFill>
                <a:latin typeface="Equip Light" panose="02000503000000020004" pitchFamily="2" charset="77"/>
              </a:rPr>
              <a:t>undefined is not a function</a:t>
            </a:r>
          </a:p>
          <a:p>
            <a:pPr lvl="1"/>
            <a:endParaRPr lang="en-US" sz="2000" dirty="0"/>
          </a:p>
          <a:p>
            <a:endParaRPr lang="en-US" sz="1400" dirty="0"/>
          </a:p>
          <a:p>
            <a:endParaRPr lang="en-US" sz="1400" dirty="0"/>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Why TypeScript</a:t>
            </a:r>
            <a:endParaRPr lang="en-PT"/>
          </a:p>
        </p:txBody>
      </p:sp>
    </p:spTree>
    <p:extLst>
      <p:ext uri="{BB962C8B-B14F-4D97-AF65-F5344CB8AC3E}">
        <p14:creationId xmlns:p14="http://schemas.microsoft.com/office/powerpoint/2010/main" val="1265228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Primitive and object types</a:t>
            </a:r>
            <a:endParaRPr lang="en-PT"/>
          </a:p>
        </p:txBody>
      </p:sp>
      <p:graphicFrame>
        <p:nvGraphicFramePr>
          <p:cNvPr id="13" name="Table 13">
            <a:extLst>
              <a:ext uri="{FF2B5EF4-FFF2-40B4-BE49-F238E27FC236}">
                <a16:creationId xmlns:a16="http://schemas.microsoft.com/office/drawing/2014/main" id="{A8E4A135-EFBD-E949-9437-592FB425A155}"/>
              </a:ext>
            </a:extLst>
          </p:cNvPr>
          <p:cNvGraphicFramePr>
            <a:graphicFrameLocks noGrp="1"/>
          </p:cNvGraphicFramePr>
          <p:nvPr>
            <p:extLst>
              <p:ext uri="{D42A27DB-BD31-4B8C-83A1-F6EECF244321}">
                <p14:modId xmlns:p14="http://schemas.microsoft.com/office/powerpoint/2010/main" val="1818883882"/>
              </p:ext>
            </p:extLst>
          </p:nvPr>
        </p:nvGraphicFramePr>
        <p:xfrm>
          <a:off x="639385" y="1394580"/>
          <a:ext cx="4064000" cy="29667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44971701"/>
                    </a:ext>
                  </a:extLst>
                </a:gridCol>
              </a:tblGrid>
              <a:tr h="370840">
                <a:tc>
                  <a:txBody>
                    <a:bodyPr/>
                    <a:lstStyle/>
                    <a:p>
                      <a:r>
                        <a:rPr lang="en-US" dirty="0">
                          <a:solidFill>
                            <a:schemeClr val="tx1"/>
                          </a:solidFill>
                        </a:rPr>
                        <a:t>Primitive</a:t>
                      </a:r>
                    </a:p>
                  </a:txBody>
                  <a:tcPr/>
                </a:tc>
                <a:extLst>
                  <a:ext uri="{0D108BD9-81ED-4DB2-BD59-A6C34878D82A}">
                    <a16:rowId xmlns:a16="http://schemas.microsoft.com/office/drawing/2014/main" val="1832826953"/>
                  </a:ext>
                </a:extLst>
              </a:tr>
              <a:tr h="370840">
                <a:tc>
                  <a:txBody>
                    <a:bodyPr/>
                    <a:lstStyle/>
                    <a:p>
                      <a:r>
                        <a:rPr lang="en-US" sz="1400" dirty="0">
                          <a:solidFill>
                            <a:schemeClr val="tx1"/>
                          </a:solidFill>
                        </a:rPr>
                        <a:t>number</a:t>
                      </a:r>
                    </a:p>
                  </a:txBody>
                  <a:tcPr/>
                </a:tc>
                <a:extLst>
                  <a:ext uri="{0D108BD9-81ED-4DB2-BD59-A6C34878D82A}">
                    <a16:rowId xmlns:a16="http://schemas.microsoft.com/office/drawing/2014/main" val="3662289114"/>
                  </a:ext>
                </a:extLst>
              </a:tr>
              <a:tr h="370840">
                <a:tc>
                  <a:txBody>
                    <a:bodyPr/>
                    <a:lstStyle/>
                    <a:p>
                      <a:r>
                        <a:rPr lang="en-US" sz="1400" dirty="0"/>
                        <a:t>string</a:t>
                      </a:r>
                    </a:p>
                  </a:txBody>
                  <a:tcPr/>
                </a:tc>
                <a:extLst>
                  <a:ext uri="{0D108BD9-81ED-4DB2-BD59-A6C34878D82A}">
                    <a16:rowId xmlns:a16="http://schemas.microsoft.com/office/drawing/2014/main" val="2923123127"/>
                  </a:ext>
                </a:extLst>
              </a:tr>
              <a:tr h="370840">
                <a:tc>
                  <a:txBody>
                    <a:bodyPr/>
                    <a:lstStyle/>
                    <a:p>
                      <a:r>
                        <a:rPr lang="en-US" sz="1400" dirty="0"/>
                        <a:t>boolean</a:t>
                      </a:r>
                    </a:p>
                  </a:txBody>
                  <a:tcPr/>
                </a:tc>
                <a:extLst>
                  <a:ext uri="{0D108BD9-81ED-4DB2-BD59-A6C34878D82A}">
                    <a16:rowId xmlns:a16="http://schemas.microsoft.com/office/drawing/2014/main" val="3598310099"/>
                  </a:ext>
                </a:extLst>
              </a:tr>
              <a:tr h="370840">
                <a:tc>
                  <a:txBody>
                    <a:bodyPr/>
                    <a:lstStyle/>
                    <a:p>
                      <a:r>
                        <a:rPr lang="en-US" sz="1400" dirty="0"/>
                        <a:t>null</a:t>
                      </a:r>
                    </a:p>
                  </a:txBody>
                  <a:tcPr/>
                </a:tc>
                <a:extLst>
                  <a:ext uri="{0D108BD9-81ED-4DB2-BD59-A6C34878D82A}">
                    <a16:rowId xmlns:a16="http://schemas.microsoft.com/office/drawing/2014/main" val="1174100837"/>
                  </a:ext>
                </a:extLst>
              </a:tr>
              <a:tr h="370840">
                <a:tc>
                  <a:txBody>
                    <a:bodyPr/>
                    <a:lstStyle/>
                    <a:p>
                      <a:r>
                        <a:rPr lang="en-US" sz="1400" dirty="0"/>
                        <a:t>undefined</a:t>
                      </a:r>
                    </a:p>
                  </a:txBody>
                  <a:tcPr/>
                </a:tc>
                <a:extLst>
                  <a:ext uri="{0D108BD9-81ED-4DB2-BD59-A6C34878D82A}">
                    <a16:rowId xmlns:a16="http://schemas.microsoft.com/office/drawing/2014/main" val="606007254"/>
                  </a:ext>
                </a:extLst>
              </a:tr>
              <a:tr h="370840">
                <a:tc>
                  <a:txBody>
                    <a:bodyPr/>
                    <a:lstStyle/>
                    <a:p>
                      <a:r>
                        <a:rPr lang="en-US" sz="1400" dirty="0"/>
                        <a:t>symbol</a:t>
                      </a:r>
                    </a:p>
                  </a:txBody>
                  <a:tcPr/>
                </a:tc>
                <a:extLst>
                  <a:ext uri="{0D108BD9-81ED-4DB2-BD59-A6C34878D82A}">
                    <a16:rowId xmlns:a16="http://schemas.microsoft.com/office/drawing/2014/main" val="1496387518"/>
                  </a:ext>
                </a:extLst>
              </a:tr>
              <a:tr h="370840">
                <a:tc>
                  <a:txBody>
                    <a:bodyPr/>
                    <a:lstStyle/>
                    <a:p>
                      <a:r>
                        <a:rPr lang="en-US" sz="1400" dirty="0"/>
                        <a:t>bigint</a:t>
                      </a:r>
                    </a:p>
                  </a:txBody>
                  <a:tcPr/>
                </a:tc>
                <a:extLst>
                  <a:ext uri="{0D108BD9-81ED-4DB2-BD59-A6C34878D82A}">
                    <a16:rowId xmlns:a16="http://schemas.microsoft.com/office/drawing/2014/main" val="3242048592"/>
                  </a:ext>
                </a:extLst>
              </a:tr>
            </a:tbl>
          </a:graphicData>
        </a:graphic>
      </p:graphicFrame>
      <p:graphicFrame>
        <p:nvGraphicFramePr>
          <p:cNvPr id="14" name="Table 13">
            <a:extLst>
              <a:ext uri="{FF2B5EF4-FFF2-40B4-BE49-F238E27FC236}">
                <a16:creationId xmlns:a16="http://schemas.microsoft.com/office/drawing/2014/main" id="{75D1E423-FB53-2D4F-95BB-446ECABC8371}"/>
              </a:ext>
            </a:extLst>
          </p:cNvPr>
          <p:cNvGraphicFramePr>
            <a:graphicFrameLocks noGrp="1"/>
          </p:cNvGraphicFramePr>
          <p:nvPr>
            <p:extLst>
              <p:ext uri="{D42A27DB-BD31-4B8C-83A1-F6EECF244321}">
                <p14:modId xmlns:p14="http://schemas.microsoft.com/office/powerpoint/2010/main" val="1987023502"/>
              </p:ext>
            </p:extLst>
          </p:nvPr>
        </p:nvGraphicFramePr>
        <p:xfrm>
          <a:off x="5864528" y="1395789"/>
          <a:ext cx="4064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44971701"/>
                    </a:ext>
                  </a:extLst>
                </a:gridCol>
              </a:tblGrid>
              <a:tr h="370840">
                <a:tc>
                  <a:txBody>
                    <a:bodyPr/>
                    <a:lstStyle/>
                    <a:p>
                      <a:r>
                        <a:rPr lang="en-US" dirty="0">
                          <a:solidFill>
                            <a:schemeClr val="tx1"/>
                          </a:solidFill>
                        </a:rPr>
                        <a:t>Object</a:t>
                      </a:r>
                    </a:p>
                  </a:txBody>
                  <a:tcPr/>
                </a:tc>
                <a:extLst>
                  <a:ext uri="{0D108BD9-81ED-4DB2-BD59-A6C34878D82A}">
                    <a16:rowId xmlns:a16="http://schemas.microsoft.com/office/drawing/2014/main" val="1832826953"/>
                  </a:ext>
                </a:extLst>
              </a:tr>
              <a:tr h="370840">
                <a:tc>
                  <a:txBody>
                    <a:bodyPr/>
                    <a:lstStyle/>
                    <a:p>
                      <a:r>
                        <a:rPr lang="en-US" sz="1400" dirty="0"/>
                        <a:t>Arrays</a:t>
                      </a:r>
                    </a:p>
                  </a:txBody>
                  <a:tcPr/>
                </a:tc>
                <a:extLst>
                  <a:ext uri="{0D108BD9-81ED-4DB2-BD59-A6C34878D82A}">
                    <a16:rowId xmlns:a16="http://schemas.microsoft.com/office/drawing/2014/main" val="3662289114"/>
                  </a:ext>
                </a:extLst>
              </a:tr>
              <a:tr h="370840">
                <a:tc>
                  <a:txBody>
                    <a:bodyPr/>
                    <a:lstStyle/>
                    <a:p>
                      <a:r>
                        <a:rPr lang="en-US" sz="1400" dirty="0"/>
                        <a:t>Functions</a:t>
                      </a:r>
                    </a:p>
                  </a:txBody>
                  <a:tcPr/>
                </a:tc>
                <a:extLst>
                  <a:ext uri="{0D108BD9-81ED-4DB2-BD59-A6C34878D82A}">
                    <a16:rowId xmlns:a16="http://schemas.microsoft.com/office/drawing/2014/main" val="2923123127"/>
                  </a:ext>
                </a:extLst>
              </a:tr>
              <a:tr h="370840">
                <a:tc>
                  <a:txBody>
                    <a:bodyPr/>
                    <a:lstStyle/>
                    <a:p>
                      <a:r>
                        <a:rPr lang="en-US" sz="1400" dirty="0"/>
                        <a:t>Objects</a:t>
                      </a:r>
                    </a:p>
                  </a:txBody>
                  <a:tcPr/>
                </a:tc>
                <a:extLst>
                  <a:ext uri="{0D108BD9-81ED-4DB2-BD59-A6C34878D82A}">
                    <a16:rowId xmlns:a16="http://schemas.microsoft.com/office/drawing/2014/main" val="3598310099"/>
                  </a:ext>
                </a:extLst>
              </a:tr>
              <a:tr h="370840">
                <a:tc>
                  <a:txBody>
                    <a:bodyPr/>
                    <a:lstStyle/>
                    <a:p>
                      <a:r>
                        <a:rPr lang="en-US" sz="1400" dirty="0"/>
                        <a:t>Classes</a:t>
                      </a:r>
                    </a:p>
                  </a:txBody>
                  <a:tcPr/>
                </a:tc>
                <a:extLst>
                  <a:ext uri="{0D108BD9-81ED-4DB2-BD59-A6C34878D82A}">
                    <a16:rowId xmlns:a16="http://schemas.microsoft.com/office/drawing/2014/main" val="1174100837"/>
                  </a:ext>
                </a:extLst>
              </a:tr>
            </a:tbl>
          </a:graphicData>
        </a:graphic>
      </p:graphicFrame>
    </p:spTree>
    <p:extLst>
      <p:ext uri="{BB962C8B-B14F-4D97-AF65-F5344CB8AC3E}">
        <p14:creationId xmlns:p14="http://schemas.microsoft.com/office/powerpoint/2010/main" val="524086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E8A3-6A38-4C4A-9EEF-14AC7345EB5E}"/>
              </a:ext>
            </a:extLst>
          </p:cNvPr>
          <p:cNvSpPr>
            <a:spLocks noGrp="1"/>
          </p:cNvSpPr>
          <p:nvPr>
            <p:ph type="body" sz="quarter" idx="31"/>
          </p:nvPr>
        </p:nvSpPr>
        <p:spPr>
          <a:xfrm>
            <a:off x="733726" y="1191602"/>
            <a:ext cx="10759659" cy="1709049"/>
          </a:xfrm>
        </p:spPr>
        <p:txBody>
          <a:bodyPr/>
          <a:lstStyle/>
          <a:p>
            <a:r>
              <a:rPr lang="en-US" sz="1400" dirty="0"/>
              <a:t>Type System:</a:t>
            </a:r>
          </a:p>
          <a:p>
            <a:pPr marL="628650" lvl="2" indent="-171450">
              <a:lnSpc>
                <a:spcPct val="100000"/>
              </a:lnSpc>
              <a:spcBef>
                <a:spcPts val="1000"/>
              </a:spcBef>
            </a:pPr>
            <a:r>
              <a:rPr lang="en-US" sz="1200" dirty="0">
                <a:solidFill>
                  <a:schemeClr val="tx1"/>
                </a:solidFill>
                <a:latin typeface="Equip Light" panose="02000503000000020004" pitchFamily="2" charset="77"/>
              </a:rPr>
              <a:t>Set of rules that a type-checker uses to assign types to your program</a:t>
            </a:r>
          </a:p>
          <a:p>
            <a:r>
              <a:rPr lang="en-US" sz="1400" dirty="0"/>
              <a:t>Explicit Type System (Type Annotation)</a:t>
            </a:r>
          </a:p>
          <a:p>
            <a:r>
              <a:rPr lang="en-US" sz="1400" dirty="0"/>
              <a:t>Implicit Type System (Type Inference)</a:t>
            </a:r>
          </a:p>
          <a:p>
            <a:endParaRPr lang="en-US" sz="1400" dirty="0"/>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Type System</a:t>
            </a:r>
            <a:endParaRPr lang="en-PT"/>
          </a:p>
        </p:txBody>
      </p:sp>
    </p:spTree>
    <p:extLst>
      <p:ext uri="{BB962C8B-B14F-4D97-AF65-F5344CB8AC3E}">
        <p14:creationId xmlns:p14="http://schemas.microsoft.com/office/powerpoint/2010/main" val="1849797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5EAA32-D25D-C94B-BF9A-C44A9FC822BD}"/>
              </a:ext>
            </a:extLst>
          </p:cNvPr>
          <p:cNvSpPr>
            <a:spLocks noGrp="1"/>
          </p:cNvSpPr>
          <p:nvPr>
            <p:ph type="title"/>
          </p:nvPr>
        </p:nvSpPr>
        <p:spPr>
          <a:xfrm>
            <a:off x="611121" y="2977018"/>
            <a:ext cx="3347562" cy="903965"/>
          </a:xfrm>
        </p:spPr>
        <p:txBody>
          <a:bodyPr/>
          <a:lstStyle/>
          <a:p>
            <a:r>
              <a:rPr lang="en-US" dirty="0"/>
              <a:t>THANK YOU!!!</a:t>
            </a:r>
            <a:endParaRPr lang="en-PT"/>
          </a:p>
        </p:txBody>
      </p:sp>
    </p:spTree>
    <p:extLst>
      <p:ext uri="{BB962C8B-B14F-4D97-AF65-F5344CB8AC3E}">
        <p14:creationId xmlns:p14="http://schemas.microsoft.com/office/powerpoint/2010/main" val="3785304865"/>
      </p:ext>
    </p:extLst>
  </p:cSld>
  <p:clrMapOvr>
    <a:masterClrMapping/>
  </p:clrMapOvr>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3 FINAL" id="{DA59B998-9B45-8E4A-ADF2-48D5C6BB5E20}" vid="{B8D41468-6078-AE48-A304-4BB9CBC88E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445829CC4070EC4A870F35CB145A8671" ma:contentTypeVersion="10" ma:contentTypeDescription="Ein neues Dokument erstellen." ma:contentTypeScope="" ma:versionID="9d69ba62469104d1f85996f826a8c688">
  <xsd:schema xmlns:xsd="http://www.w3.org/2001/XMLSchema" xmlns:xs="http://www.w3.org/2001/XMLSchema" xmlns:p="http://schemas.microsoft.com/office/2006/metadata/properties" xmlns:ns2="8db0d71a-0899-4f4d-9a23-4512a2c2aef2" xmlns:ns3="6a53514f-501b-4d4b-8bdf-8f34824c77e0" targetNamespace="http://schemas.microsoft.com/office/2006/metadata/properties" ma:root="true" ma:fieldsID="948985185dfe75a4ec46ec72678ec071" ns2:_="" ns3:_="">
    <xsd:import namespace="8db0d71a-0899-4f4d-9a23-4512a2c2aef2"/>
    <xsd:import namespace="6a53514f-501b-4d4b-8bdf-8f34824c77e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b0d71a-0899-4f4d-9a23-4512a2c2a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a53514f-501b-4d4b-8bdf-8f34824c77e0" elementFormDefault="qualified">
    <xsd:import namespace="http://schemas.microsoft.com/office/2006/documentManagement/types"/>
    <xsd:import namespace="http://schemas.microsoft.com/office/infopath/2007/PartnerControls"/>
    <xsd:element name="SharedWithUsers" ma:index="15"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2.xml><?xml version="1.0" encoding="utf-8"?>
<ds:datastoreItem xmlns:ds="http://schemas.openxmlformats.org/officeDocument/2006/customXml" ds:itemID="{67495CFF-C2E2-463C-A629-D1945A4107A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45F44D0-29D6-4C03-9374-12E7384BFE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b0d71a-0899-4f4d-9a23-4512a2c2aef2"/>
    <ds:schemaRef ds:uri="6a53514f-501b-4d4b-8bdf-8f34824c77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1102</TotalTime>
  <Words>189</Words>
  <Application>Microsoft Macintosh PowerPoint</Application>
  <PresentationFormat>Widescreen</PresentationFormat>
  <Paragraphs>64</Paragraphs>
  <Slides>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vt:i4>
      </vt:variant>
    </vt:vector>
  </HeadingPairs>
  <TitlesOfParts>
    <vt:vector size="19" baseType="lpstr">
      <vt:lpstr>Equip Extended Medium</vt:lpstr>
      <vt:lpstr>Calibri</vt:lpstr>
      <vt:lpstr>Arial</vt:lpstr>
      <vt:lpstr>Equip</vt:lpstr>
      <vt:lpstr>Equip Extended</vt:lpstr>
      <vt:lpstr>Equip Extended Light</vt:lpstr>
      <vt:lpstr>Equip Medium</vt:lpstr>
      <vt:lpstr>Equip Extended Thin</vt:lpstr>
      <vt:lpstr>Equip Light</vt:lpstr>
      <vt:lpstr>Equip Extended ExtraBold</vt:lpstr>
      <vt:lpstr>Office</vt:lpstr>
      <vt:lpstr>TypeScript Fundamentals</vt:lpstr>
      <vt:lpstr>Agenda</vt:lpstr>
      <vt:lpstr>Setup</vt:lpstr>
      <vt:lpstr>What is TypeScript</vt:lpstr>
      <vt:lpstr>Why TypeScript</vt:lpstr>
      <vt:lpstr>Primitive and object types</vt:lpstr>
      <vt:lpstr>Type System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TypeScript Fundamentals</dc:title>
  <dc:creator>Anup Vasudeva</dc:creator>
  <cp:lastModifiedBy>Anup Vasudeva</cp:lastModifiedBy>
  <cp:revision>35</cp:revision>
  <dcterms:created xsi:type="dcterms:W3CDTF">2021-01-05T12:46:03Z</dcterms:created>
  <dcterms:modified xsi:type="dcterms:W3CDTF">2021-01-06T07:19:11Z</dcterms:modified>
</cp:coreProperties>
</file>